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2007"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2020/3/12</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2020/3/12</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回顾第</a:t>
            </a:r>
            <a:r>
              <a:rPr lang="en-US" altLang="zh-CN" dirty="0"/>
              <a:t>30-31</a:t>
            </a:r>
            <a:r>
              <a:rPr lang="zh-CN" altLang="en-US" dirty="0"/>
              <a:t>张幻灯片</a:t>
            </a:r>
            <a:endParaRPr lang="zh-CN" altLang="zh-CN" dirty="0"/>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6CD4732-BCA8-49F9-8181-CC26BA0F7BAB}" type="slidenum">
              <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66788" rtl="0" eaLnBrk="1" fontAlgn="auto" latinLnBrk="0" hangingPunct="1">
                <a:lnSpc>
                  <a:spcPct val="100000"/>
                </a:lnSpc>
                <a:spcBef>
                  <a:spcPts val="0"/>
                </a:spcBef>
                <a:spcAft>
                  <a:spcPts val="0"/>
                </a:spcAft>
                <a:buClrTx/>
                <a:buSzTx/>
                <a:buFontTx/>
                <a:buNone/>
                <a:tabLst/>
                <a:defRPr/>
              </a:pPr>
              <a:t>54</a:t>
            </a:fld>
            <a:endPar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550691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slide" Target="slide48.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71"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92"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2" name="箭头: 虚尾 1">
            <a:hlinkClick r:id="rId5" action="ppaction://hlinksldjump"/>
            <a:extLst>
              <a:ext uri="{FF2B5EF4-FFF2-40B4-BE49-F238E27FC236}">
                <a16:creationId xmlns:a16="http://schemas.microsoft.com/office/drawing/2014/main" id="{622DFF07-299F-4999-93E1-5FD8958B730A}"/>
              </a:ext>
            </a:extLst>
          </p:cNvPr>
          <p:cNvSpPr/>
          <p:nvPr/>
        </p:nvSpPr>
        <p:spPr bwMode="auto">
          <a:xfrm>
            <a:off x="10268285" y="5930028"/>
            <a:ext cx="1600419" cy="476855"/>
          </a:xfrm>
          <a:prstGeom prst="stripedRightArrow">
            <a:avLst/>
          </a:prstGeom>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600" dirty="0">
                <a:solidFill>
                  <a:schemeClr val="bg1"/>
                </a:solidFill>
                <a:latin typeface="Stone Sans" pitchFamily="2" charset="0"/>
                <a:ea typeface="宋体" panose="02010600030101010101" pitchFamily="2" charset="-122"/>
              </a:rPr>
              <a:t>t</a:t>
            </a:r>
            <a:r>
              <a:rPr kumimoji="0" lang="en-US" altLang="zh-CN" sz="1600" b="0" i="0" u="none" strike="noStrike" cap="none" normalizeH="0" baseline="0" dirty="0">
                <a:ln>
                  <a:noFill/>
                </a:ln>
                <a:solidFill>
                  <a:schemeClr val="bg1"/>
                </a:solidFill>
                <a:effectLst/>
                <a:latin typeface="Stone Sans" pitchFamily="2" charset="0"/>
                <a:ea typeface="宋体" panose="02010600030101010101" pitchFamily="2" charset="-122"/>
              </a:rPr>
              <a:t>o section 1.4</a:t>
            </a:r>
            <a:endParaRPr kumimoji="0" lang="zh-CN" altLang="en-US" sz="1600" b="0" i="0" u="none" strike="noStrike" cap="none" normalizeH="0" baseline="0" dirty="0">
              <a:ln>
                <a:noFill/>
              </a:ln>
              <a:solidFill>
                <a:schemeClr val="bg1"/>
              </a:solidFill>
              <a:effectLst/>
              <a:latin typeface="Stone Sans" pitchFamily="2" charset="0"/>
              <a:ea typeface="宋体" panose="02010600030101010101" pitchFamily="2" charset="-122"/>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C62DBE-5050-4086-A081-602507E603B5}" type="slidenum">
              <a:rPr kumimoji="0" lang="en-US" altLang="zh-CN" sz="1200" b="0" i="0" u="none" strike="noStrike" kern="1200" cap="none" spc="0" normalizeH="0" baseline="0" noProof="0" smtClean="0">
                <a:ln>
                  <a:noFill/>
                </a:ln>
                <a:solidFill>
                  <a:srgbClr val="FFF65C"/>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srgbClr val="FFF65C"/>
              </a:solidFill>
              <a:effectLst/>
              <a:uLnTx/>
              <a:uFillTx/>
              <a:latin typeface="Tahoma" panose="020B0604030504040204" pitchFamily="34" charset="0"/>
              <a:ea typeface="MS PGothic" panose="020B0600070205080204" pitchFamily="34" charset="-128"/>
              <a:cs typeface="+mn-cs"/>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traffic intensity </a:t>
            </a:r>
          </a:p>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a:t>
            </a:r>
            <a:r>
              <a:rPr kumimoji="0" lang="en-US" altLang="zh-CN" sz="20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 0: avg. queueing delay small</a:t>
            </a:r>
          </a:p>
          <a:p>
            <a:pPr lvl="0">
              <a:spcBef>
                <a:spcPct val="20000"/>
              </a:spcBef>
              <a:buClr>
                <a:srgbClr val="000099"/>
              </a:buClr>
              <a:buSzPct val="100000"/>
              <a:buFont typeface="Wingdings" panose="05000000000000000000" pitchFamily="2" charset="2"/>
              <a:buChar char="§"/>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lang="en-US" altLang="zh-CN" dirty="0">
                <a:solidFill>
                  <a:srgbClr val="000099"/>
                </a:solidFill>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1: avg. queueing delay large</a:t>
            </a:r>
          </a:p>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&gt; 1: more </a:t>
            </a:r>
            <a:r>
              <a:rPr kumimoji="0" lang="en-US" altLang="ja-JP"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"work" arriving </a:t>
            </a:r>
          </a:p>
          <a:p>
            <a:pPr marL="231775" marR="0" lvl="0" indent="-231775"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kumimoji="0" lang="en-US" altLang="zh-CN" sz="18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0</a:t>
            </a:r>
          </a:p>
        </p:txBody>
      </p:sp>
      <p:sp>
        <p:nvSpPr>
          <p:cNvPr id="105482" name="Text Box 16"/>
          <p:cNvSpPr txBox="1">
            <a:spLocks noChangeArrowheads="1"/>
          </p:cNvSpPr>
          <p:nvPr/>
        </p:nvSpPr>
        <p:spPr bwMode="auto">
          <a:xfrm>
            <a:off x="10714624" y="5425560"/>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lang="en-US" altLang="zh-CN" sz="1800" dirty="0">
                <a:solidFill>
                  <a:srgbClr val="000099"/>
                </a:solidFill>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4C4C4C"/>
              </a:solidFill>
              <a:effectLst/>
              <a:uLnTx/>
              <a:uFillTx/>
              <a:latin typeface="Comic Sans MS" panose="030F0702030302020204" pitchFamily="66" charset="0"/>
              <a:ea typeface="MS PGothic" panose="020B0600070205080204" pitchFamily="34" charset="-128"/>
              <a:cs typeface="+mn-cs"/>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65C"/>
                </a:solidFill>
                <a:effectLst/>
                <a:uLnTx/>
                <a:uFillTx/>
                <a:latin typeface="Arial" panose="020B0604020202020204" pitchFamily="34" charset="0"/>
                <a:ea typeface="宋体" panose="02010600030101010101" pitchFamily="2" charset="-122"/>
                <a:cs typeface="+mn-cs"/>
              </a:rPr>
              <a:t>1.4 delay,</a:t>
            </a:r>
            <a:r>
              <a:rPr kumimoji="0" lang="en-US" altLang="zh-CN" sz="1200" b="0" i="0" u="none" strike="noStrike" kern="1200" cap="none" spc="0" normalizeH="0" baseline="0" noProof="0" dirty="0">
                <a:ln>
                  <a:noFill/>
                </a:ln>
                <a:solidFill>
                  <a:srgbClr val="CC0000"/>
                </a:solidFill>
                <a:effectLst/>
                <a:uLnTx/>
                <a:uFillTx/>
                <a:latin typeface="Arial" panose="020B0604020202020204" pitchFamily="34" charset="0"/>
                <a:ea typeface="宋体" panose="02010600030101010101" pitchFamily="2" charset="-122"/>
                <a:cs typeface="+mn-cs"/>
              </a:rPr>
              <a:t> loss, throughput</a:t>
            </a:r>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 name="文本框 17">
            <a:extLst>
              <a:ext uri="{FF2B5EF4-FFF2-40B4-BE49-F238E27FC236}">
                <a16:creationId xmlns:a16="http://schemas.microsoft.com/office/drawing/2014/main" id="{CDE2E596-785C-4352-8694-F361728E352A}"/>
              </a:ext>
            </a:extLst>
          </p:cNvPr>
          <p:cNvSpPr txBox="1"/>
          <p:nvPr/>
        </p:nvSpPr>
        <p:spPr>
          <a:xfrm>
            <a:off x="2168526" y="2852936"/>
            <a:ext cx="3856037" cy="400110"/>
          </a:xfrm>
          <a:prstGeom prst="rect">
            <a:avLst/>
          </a:prstGeom>
          <a:noFill/>
        </p:spPr>
        <p:txBody>
          <a:bodyPr wrap="square" rtlCol="0">
            <a:spAutoFit/>
          </a:bodyPr>
          <a:lstStyle/>
          <a:p>
            <a:r>
              <a:rPr lang="en-US" altLang="zh-CN" sz="2000" dirty="0">
                <a:solidFill>
                  <a:srgbClr val="0000FF"/>
                </a:solidFill>
              </a:rPr>
              <a:t>average </a:t>
            </a:r>
            <a:r>
              <a:rPr lang="en-US" altLang="zh-CN" sz="2000" dirty="0" err="1">
                <a:solidFill>
                  <a:srgbClr val="0000FF"/>
                </a:solidFill>
              </a:rPr>
              <a:t>cnt</a:t>
            </a:r>
            <a:r>
              <a:rPr lang="en-US" altLang="zh-CN" sz="2000" dirty="0">
                <a:solidFill>
                  <a:srgbClr val="0000FF"/>
                </a:solidFill>
              </a:rPr>
              <a:t> # of arrived packets </a:t>
            </a:r>
            <a:endParaRPr lang="zh-CN" altLang="en-US" sz="2000" dirty="0">
              <a:solidFill>
                <a:srgbClr val="0000FF"/>
              </a:solidFill>
            </a:endParaRPr>
          </a:p>
        </p:txBody>
      </p:sp>
    </p:spTree>
    <p:extLst>
      <p:ext uri="{BB962C8B-B14F-4D97-AF65-F5344CB8AC3E}">
        <p14:creationId xmlns:p14="http://schemas.microsoft.com/office/powerpoint/2010/main" val="115583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26" name="矩形 125">
            <a:extLst>
              <a:ext uri="{FF2B5EF4-FFF2-40B4-BE49-F238E27FC236}">
                <a16:creationId xmlns:a16="http://schemas.microsoft.com/office/drawing/2014/main" id="{A45083CA-4E6A-4A6B-AFEC-345350FFB0CE}"/>
              </a:ext>
            </a:extLst>
          </p:cNvPr>
          <p:cNvSpPr/>
          <p:nvPr/>
        </p:nvSpPr>
        <p:spPr>
          <a:xfrm>
            <a:off x="9361136" y="5343756"/>
            <a:ext cx="2131811" cy="369332"/>
          </a:xfrm>
          <a:prstGeom prst="rect">
            <a:avLst/>
          </a:prstGeom>
        </p:spPr>
        <p:txBody>
          <a:bodyPr wrap="square">
            <a:spAutoFit/>
          </a:bodyPr>
          <a:lstStyle/>
          <a:p>
            <a:r>
              <a:rPr lang="en-US" altLang="zh-CN" dirty="0">
                <a:solidFill>
                  <a:srgbClr val="0000FF"/>
                </a:solidFill>
              </a:rPr>
              <a:t>probe via ICMP</a:t>
            </a: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65 -0.00162 L 0.00026 0.14005 L 0.39714 0.14514 L 0.39232 0.10973 L 0.65911 0.11482 L 0.66107 0.48102 L 0.50716 0.5757 L 0.50534 0.38473 " pathEditMode="relative" ptsTypes="AAAAAAAA">
                                      <p:cBhvr>
                                        <p:cTn id="54" dur="2000" fill="hold"/>
                                        <p:tgtEl>
                                          <p:spTgt spid="1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1126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26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0" presetClass="path" presetSubtype="0" accel="50000" decel="50000" fill="hold" nodeType="withEffect">
                                  <p:stCondLst>
                                    <p:cond delay="0"/>
                                  </p:stCondLst>
                                  <p:childTnLst>
                                    <p:animMotion origin="layout" path="M -0.50872 -0.43056 L -0.50781 -0.28889 L -0.11093 -0.2838 L -0.11575 -0.31921 L 0.15104 -0.31412 L 0.153 0.05208 L -0.00091 0.14676 L -0.00273 -0.04421 " pathEditMode="relative" ptsTypes="AAAAAAAA">
                                      <p:cBhvr>
                                        <p:cTn id="7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6370</TotalTime>
  <Words>6674</Words>
  <Application>Microsoft Office PowerPoint</Application>
  <PresentationFormat>宽屏</PresentationFormat>
  <Paragraphs>1654</Paragraphs>
  <Slides>85</Slides>
  <Notes>71</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7" baseType="lpstr">
      <vt:lpstr>MS PGothic</vt:lpstr>
      <vt:lpstr>MS PGothic</vt:lpstr>
      <vt:lpstr>Stone Sans</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388</cp:revision>
  <dcterms:created xsi:type="dcterms:W3CDTF">2015-05-07T17:29:00Z</dcterms:created>
  <dcterms:modified xsi:type="dcterms:W3CDTF">2020-03-12T01:42:06Z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